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7" r:id="rId2"/>
    <p:sldId id="329" r:id="rId3"/>
    <p:sldId id="256" r:id="rId4"/>
    <p:sldId id="315" r:id="rId5"/>
    <p:sldId id="325" r:id="rId6"/>
    <p:sldId id="324" r:id="rId7"/>
    <p:sldId id="263" r:id="rId8"/>
    <p:sldId id="327" r:id="rId9"/>
    <p:sldId id="328" r:id="rId10"/>
    <p:sldId id="330" r:id="rId11"/>
    <p:sldId id="331" r:id="rId12"/>
    <p:sldId id="33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62" autoAdjust="0"/>
  </p:normalViewPr>
  <p:slideViewPr>
    <p:cSldViewPr>
      <p:cViewPr varScale="1">
        <p:scale>
          <a:sx n="97" d="100"/>
          <a:sy n="97" d="100"/>
        </p:scale>
        <p:origin x="19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F52BDA-2196-46BE-8364-05BAFD9F223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34BC98F-AB22-49E3-A312-0182C6D23A3F}">
      <dgm:prSet phldrT="[Text]"/>
      <dgm:spPr/>
      <dgm:t>
        <a:bodyPr/>
        <a:lstStyle/>
        <a:p>
          <a:r>
            <a:rPr lang="en-GB" dirty="0" smtClean="0">
              <a:solidFill>
                <a:srgbClr val="7030A0"/>
              </a:solidFill>
            </a:rPr>
            <a:t>1992</a:t>
          </a:r>
          <a:endParaRPr lang="en-GB" dirty="0">
            <a:solidFill>
              <a:srgbClr val="7030A0"/>
            </a:solidFill>
          </a:endParaRPr>
        </a:p>
      </dgm:t>
    </dgm:pt>
    <dgm:pt modelId="{7C86E407-7215-48CE-A68E-81B2E1725FEA}" type="parTrans" cxnId="{91E60410-A6FD-4F41-9732-03F57FF19020}">
      <dgm:prSet/>
      <dgm:spPr/>
      <dgm:t>
        <a:bodyPr/>
        <a:lstStyle/>
        <a:p>
          <a:endParaRPr lang="en-GB"/>
        </a:p>
      </dgm:t>
    </dgm:pt>
    <dgm:pt modelId="{839EC7CA-59F5-4DCB-8BC4-B88133673B7F}" type="sibTrans" cxnId="{91E60410-A6FD-4F41-9732-03F57FF19020}">
      <dgm:prSet/>
      <dgm:spPr/>
      <dgm:t>
        <a:bodyPr/>
        <a:lstStyle/>
        <a:p>
          <a:endParaRPr lang="en-GB"/>
        </a:p>
      </dgm:t>
    </dgm:pt>
    <dgm:pt modelId="{719DA946-FCDC-46F1-9C12-41F3B2EAEB5C}">
      <dgm:prSet phldrT="[Text]"/>
      <dgm:spPr/>
      <dgm:t>
        <a:bodyPr/>
        <a:lstStyle/>
        <a:p>
          <a:r>
            <a:rPr lang="en-GB" dirty="0" smtClean="0">
              <a:solidFill>
                <a:srgbClr val="0070C0"/>
              </a:solidFill>
            </a:rPr>
            <a:t>2009</a:t>
          </a:r>
          <a:endParaRPr lang="en-GB" dirty="0">
            <a:solidFill>
              <a:srgbClr val="0070C0"/>
            </a:solidFill>
          </a:endParaRPr>
        </a:p>
      </dgm:t>
    </dgm:pt>
    <dgm:pt modelId="{5E6E00CC-C933-4F3E-A3D7-82B1A2F0E0BA}" type="parTrans" cxnId="{2A034196-DD35-4685-A386-D449F7B78712}">
      <dgm:prSet/>
      <dgm:spPr/>
      <dgm:t>
        <a:bodyPr/>
        <a:lstStyle/>
        <a:p>
          <a:endParaRPr lang="en-GB"/>
        </a:p>
      </dgm:t>
    </dgm:pt>
    <dgm:pt modelId="{20CAFF5A-5EF2-4858-B209-1C0E9EB0D11E}" type="sibTrans" cxnId="{2A034196-DD35-4685-A386-D449F7B78712}">
      <dgm:prSet/>
      <dgm:spPr/>
      <dgm:t>
        <a:bodyPr/>
        <a:lstStyle/>
        <a:p>
          <a:endParaRPr lang="en-GB"/>
        </a:p>
      </dgm:t>
    </dgm:pt>
    <dgm:pt modelId="{2822FF79-0718-45BD-9044-82DB0E76FF20}">
      <dgm:prSet phldrT="[Text]"/>
      <dgm:spPr/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2005</a:t>
          </a:r>
          <a:endParaRPr lang="en-GB" dirty="0">
            <a:solidFill>
              <a:srgbClr val="002060"/>
            </a:solidFill>
          </a:endParaRPr>
        </a:p>
      </dgm:t>
    </dgm:pt>
    <dgm:pt modelId="{FCA44F98-01B0-4B21-95CF-81E491383BEC}" type="sibTrans" cxnId="{C6D3124B-99B1-4EBF-A8CB-8E6E94B7D884}">
      <dgm:prSet/>
      <dgm:spPr/>
      <dgm:t>
        <a:bodyPr/>
        <a:lstStyle/>
        <a:p>
          <a:endParaRPr lang="en-GB"/>
        </a:p>
      </dgm:t>
    </dgm:pt>
    <dgm:pt modelId="{5A0A7078-5F61-46A3-8851-9F3273DBF6E1}" type="parTrans" cxnId="{C6D3124B-99B1-4EBF-A8CB-8E6E94B7D884}">
      <dgm:prSet/>
      <dgm:spPr/>
      <dgm:t>
        <a:bodyPr/>
        <a:lstStyle/>
        <a:p>
          <a:endParaRPr lang="en-GB"/>
        </a:p>
      </dgm:t>
    </dgm:pt>
    <dgm:pt modelId="{083580CD-A893-4D42-8B24-00CB2EF8A0F4}">
      <dgm:prSet phldrT="[Text]"/>
      <dgm:spPr/>
      <dgm:t>
        <a:bodyPr/>
        <a:lstStyle/>
        <a:p>
          <a:r>
            <a:rPr lang="en-GB" dirty="0" smtClean="0">
              <a:solidFill>
                <a:srgbClr val="00B0F0"/>
              </a:solidFill>
            </a:rPr>
            <a:t>2013</a:t>
          </a:r>
          <a:endParaRPr lang="en-GB" dirty="0">
            <a:solidFill>
              <a:srgbClr val="00B0F0"/>
            </a:solidFill>
          </a:endParaRPr>
        </a:p>
      </dgm:t>
    </dgm:pt>
    <dgm:pt modelId="{7788D4DB-9D34-4542-A848-D8E1AA2CA293}" type="parTrans" cxnId="{6D18B8DD-64AB-4547-A9BF-14895BB11530}">
      <dgm:prSet/>
      <dgm:spPr/>
      <dgm:t>
        <a:bodyPr/>
        <a:lstStyle/>
        <a:p>
          <a:endParaRPr lang="en-GB"/>
        </a:p>
      </dgm:t>
    </dgm:pt>
    <dgm:pt modelId="{CEB2851B-60F3-483D-89AF-5D7EC67A7A66}" type="sibTrans" cxnId="{6D18B8DD-64AB-4547-A9BF-14895BB11530}">
      <dgm:prSet/>
      <dgm:spPr/>
      <dgm:t>
        <a:bodyPr/>
        <a:lstStyle/>
        <a:p>
          <a:endParaRPr lang="en-GB"/>
        </a:p>
      </dgm:t>
    </dgm:pt>
    <dgm:pt modelId="{562D0676-4CBA-46F6-BF38-CF38FA9C2471}">
      <dgm:prSet phldrT="[Text]"/>
      <dgm:spPr/>
      <dgm:t>
        <a:bodyPr/>
        <a:lstStyle/>
        <a:p>
          <a:r>
            <a:rPr lang="en-GB" dirty="0" smtClean="0">
              <a:solidFill>
                <a:srgbClr val="00B050"/>
              </a:solidFill>
            </a:rPr>
            <a:t>2015</a:t>
          </a:r>
          <a:endParaRPr lang="en-GB" dirty="0">
            <a:solidFill>
              <a:srgbClr val="00B050"/>
            </a:solidFill>
          </a:endParaRPr>
        </a:p>
      </dgm:t>
    </dgm:pt>
    <dgm:pt modelId="{42D72FB9-109D-4C8B-89ED-9E1810B61E49}" type="parTrans" cxnId="{040CF6A6-9CF9-4CD9-AF49-FD7ECB04AE55}">
      <dgm:prSet/>
      <dgm:spPr/>
      <dgm:t>
        <a:bodyPr/>
        <a:lstStyle/>
        <a:p>
          <a:endParaRPr lang="en-GB"/>
        </a:p>
      </dgm:t>
    </dgm:pt>
    <dgm:pt modelId="{941C5FAE-07C3-4347-9B95-C6E24406A361}" type="sibTrans" cxnId="{040CF6A6-9CF9-4CD9-AF49-FD7ECB04AE55}">
      <dgm:prSet/>
      <dgm:spPr/>
      <dgm:t>
        <a:bodyPr/>
        <a:lstStyle/>
        <a:p>
          <a:endParaRPr lang="en-GB"/>
        </a:p>
      </dgm:t>
    </dgm:pt>
    <dgm:pt modelId="{560F67A5-0B32-416F-B80E-01C437A0EF58}">
      <dgm:prSet phldrT="[Text]"/>
      <dgm:spPr/>
      <dgm:t>
        <a:bodyPr/>
        <a:lstStyle/>
        <a:p>
          <a:endParaRPr lang="en-GB" dirty="0"/>
        </a:p>
      </dgm:t>
    </dgm:pt>
    <dgm:pt modelId="{48FA26E1-712C-49F9-94EF-35F08C16DEA5}" type="parTrans" cxnId="{800AA9B2-3BE8-4FCB-8007-7050EF830CA4}">
      <dgm:prSet/>
      <dgm:spPr/>
      <dgm:t>
        <a:bodyPr/>
        <a:lstStyle/>
        <a:p>
          <a:endParaRPr lang="en-GB"/>
        </a:p>
      </dgm:t>
    </dgm:pt>
    <dgm:pt modelId="{6929E894-8208-4641-8E25-F543382C1A7E}" type="sibTrans" cxnId="{800AA9B2-3BE8-4FCB-8007-7050EF830CA4}">
      <dgm:prSet/>
      <dgm:spPr/>
      <dgm:t>
        <a:bodyPr/>
        <a:lstStyle/>
        <a:p>
          <a:endParaRPr lang="en-GB"/>
        </a:p>
      </dgm:t>
    </dgm:pt>
    <dgm:pt modelId="{D0AF44DD-2BF1-45E9-853D-6CB55BFFEB46}" type="pres">
      <dgm:prSet presAssocID="{59F52BDA-2196-46BE-8364-05BAFD9F223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0F30EC7-7DE7-4B31-897B-3BBC53A32E52}" type="pres">
      <dgm:prSet presAssocID="{59F52BDA-2196-46BE-8364-05BAFD9F223A}" presName="arrow" presStyleLbl="bgShp" presStyleIdx="0" presStyleCnt="1"/>
      <dgm:spPr/>
    </dgm:pt>
    <dgm:pt modelId="{9B317E4C-0508-429F-9CD0-A704B61ED26E}" type="pres">
      <dgm:prSet presAssocID="{59F52BDA-2196-46BE-8364-05BAFD9F223A}" presName="arrowDiagram5" presStyleCnt="0"/>
      <dgm:spPr/>
    </dgm:pt>
    <dgm:pt modelId="{34E57198-D8CB-4359-BB28-13D4B2CCDEF0}" type="pres">
      <dgm:prSet presAssocID="{934BC98F-AB22-49E3-A312-0182C6D23A3F}" presName="bullet5a" presStyleLbl="node1" presStyleIdx="0" presStyleCnt="5"/>
      <dgm:spPr/>
    </dgm:pt>
    <dgm:pt modelId="{27340077-6643-4AF0-9BA3-98EDE542C19C}" type="pres">
      <dgm:prSet presAssocID="{934BC98F-AB22-49E3-A312-0182C6D23A3F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37402A-6D8B-4CC7-B43E-67C192AC6361}" type="pres">
      <dgm:prSet presAssocID="{2822FF79-0718-45BD-9044-82DB0E76FF20}" presName="bullet5b" presStyleLbl="node1" presStyleIdx="1" presStyleCnt="5"/>
      <dgm:spPr/>
    </dgm:pt>
    <dgm:pt modelId="{60C30AD8-366D-4D9E-B84F-FF86454094FA}" type="pres">
      <dgm:prSet presAssocID="{2822FF79-0718-45BD-9044-82DB0E76FF20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864B70-C48E-4697-885F-8E4C278B737E}" type="pres">
      <dgm:prSet presAssocID="{719DA946-FCDC-46F1-9C12-41F3B2EAEB5C}" presName="bullet5c" presStyleLbl="node1" presStyleIdx="2" presStyleCnt="5"/>
      <dgm:spPr/>
    </dgm:pt>
    <dgm:pt modelId="{94BC889F-522D-4A65-86D6-6B44C393B741}" type="pres">
      <dgm:prSet presAssocID="{719DA946-FCDC-46F1-9C12-41F3B2EAEB5C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CBC9A4-871E-4521-B76E-FD3D90016AC0}" type="pres">
      <dgm:prSet presAssocID="{083580CD-A893-4D42-8B24-00CB2EF8A0F4}" presName="bullet5d" presStyleLbl="node1" presStyleIdx="3" presStyleCnt="5"/>
      <dgm:spPr/>
    </dgm:pt>
    <dgm:pt modelId="{FE7E840C-5176-4FA9-93AF-04F0FCFAF3A9}" type="pres">
      <dgm:prSet presAssocID="{083580CD-A893-4D42-8B24-00CB2EF8A0F4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185A61-2B26-4105-912B-B243128442D9}" type="pres">
      <dgm:prSet presAssocID="{562D0676-4CBA-46F6-BF38-CF38FA9C2471}" presName="bullet5e" presStyleLbl="node1" presStyleIdx="4" presStyleCnt="5"/>
      <dgm:spPr/>
    </dgm:pt>
    <dgm:pt modelId="{82E6EF14-3458-4CB1-A965-7BFE7D1E6A81}" type="pres">
      <dgm:prSet presAssocID="{562D0676-4CBA-46F6-BF38-CF38FA9C2471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164531E-4908-4FC4-AD6B-A4803237D0C2}" type="presOf" srcId="{934BC98F-AB22-49E3-A312-0182C6D23A3F}" destId="{27340077-6643-4AF0-9BA3-98EDE542C19C}" srcOrd="0" destOrd="0" presId="urn:microsoft.com/office/officeart/2005/8/layout/arrow2"/>
    <dgm:cxn modelId="{7CB640B4-F69D-45A0-8AEE-2EB038D33358}" type="presOf" srcId="{59F52BDA-2196-46BE-8364-05BAFD9F223A}" destId="{D0AF44DD-2BF1-45E9-853D-6CB55BFFEB46}" srcOrd="0" destOrd="0" presId="urn:microsoft.com/office/officeart/2005/8/layout/arrow2"/>
    <dgm:cxn modelId="{D783F189-5F6D-4356-B413-5055398BFE8F}" type="presOf" srcId="{083580CD-A893-4D42-8B24-00CB2EF8A0F4}" destId="{FE7E840C-5176-4FA9-93AF-04F0FCFAF3A9}" srcOrd="0" destOrd="0" presId="urn:microsoft.com/office/officeart/2005/8/layout/arrow2"/>
    <dgm:cxn modelId="{5B7D441F-996E-49AA-8D32-E356D9072051}" type="presOf" srcId="{562D0676-4CBA-46F6-BF38-CF38FA9C2471}" destId="{82E6EF14-3458-4CB1-A965-7BFE7D1E6A81}" srcOrd="0" destOrd="0" presId="urn:microsoft.com/office/officeart/2005/8/layout/arrow2"/>
    <dgm:cxn modelId="{800AA9B2-3BE8-4FCB-8007-7050EF830CA4}" srcId="{59F52BDA-2196-46BE-8364-05BAFD9F223A}" destId="{560F67A5-0B32-416F-B80E-01C437A0EF58}" srcOrd="5" destOrd="0" parTransId="{48FA26E1-712C-49F9-94EF-35F08C16DEA5}" sibTransId="{6929E894-8208-4641-8E25-F543382C1A7E}"/>
    <dgm:cxn modelId="{16D50CBB-CE68-45A5-85A8-E1986F811A5D}" type="presOf" srcId="{2822FF79-0718-45BD-9044-82DB0E76FF20}" destId="{60C30AD8-366D-4D9E-B84F-FF86454094FA}" srcOrd="0" destOrd="0" presId="urn:microsoft.com/office/officeart/2005/8/layout/arrow2"/>
    <dgm:cxn modelId="{6D18B8DD-64AB-4547-A9BF-14895BB11530}" srcId="{59F52BDA-2196-46BE-8364-05BAFD9F223A}" destId="{083580CD-A893-4D42-8B24-00CB2EF8A0F4}" srcOrd="3" destOrd="0" parTransId="{7788D4DB-9D34-4542-A848-D8E1AA2CA293}" sibTransId="{CEB2851B-60F3-483D-89AF-5D7EC67A7A66}"/>
    <dgm:cxn modelId="{91E60410-A6FD-4F41-9732-03F57FF19020}" srcId="{59F52BDA-2196-46BE-8364-05BAFD9F223A}" destId="{934BC98F-AB22-49E3-A312-0182C6D23A3F}" srcOrd="0" destOrd="0" parTransId="{7C86E407-7215-48CE-A68E-81B2E1725FEA}" sibTransId="{839EC7CA-59F5-4DCB-8BC4-B88133673B7F}"/>
    <dgm:cxn modelId="{9D949D91-B404-4D63-9D3E-80E224CA1DB6}" type="presOf" srcId="{719DA946-FCDC-46F1-9C12-41F3B2EAEB5C}" destId="{94BC889F-522D-4A65-86D6-6B44C393B741}" srcOrd="0" destOrd="0" presId="urn:microsoft.com/office/officeart/2005/8/layout/arrow2"/>
    <dgm:cxn modelId="{C6D3124B-99B1-4EBF-A8CB-8E6E94B7D884}" srcId="{59F52BDA-2196-46BE-8364-05BAFD9F223A}" destId="{2822FF79-0718-45BD-9044-82DB0E76FF20}" srcOrd="1" destOrd="0" parTransId="{5A0A7078-5F61-46A3-8851-9F3273DBF6E1}" sibTransId="{FCA44F98-01B0-4B21-95CF-81E491383BEC}"/>
    <dgm:cxn modelId="{040CF6A6-9CF9-4CD9-AF49-FD7ECB04AE55}" srcId="{59F52BDA-2196-46BE-8364-05BAFD9F223A}" destId="{562D0676-4CBA-46F6-BF38-CF38FA9C2471}" srcOrd="4" destOrd="0" parTransId="{42D72FB9-109D-4C8B-89ED-9E1810B61E49}" sibTransId="{941C5FAE-07C3-4347-9B95-C6E24406A361}"/>
    <dgm:cxn modelId="{2A034196-DD35-4685-A386-D449F7B78712}" srcId="{59F52BDA-2196-46BE-8364-05BAFD9F223A}" destId="{719DA946-FCDC-46F1-9C12-41F3B2EAEB5C}" srcOrd="2" destOrd="0" parTransId="{5E6E00CC-C933-4F3E-A3D7-82B1A2F0E0BA}" sibTransId="{20CAFF5A-5EF2-4858-B209-1C0E9EB0D11E}"/>
    <dgm:cxn modelId="{9A37B3B9-1CF6-436B-B6DA-8DFA2B8C9AB5}" type="presParOf" srcId="{D0AF44DD-2BF1-45E9-853D-6CB55BFFEB46}" destId="{40F30EC7-7DE7-4B31-897B-3BBC53A32E52}" srcOrd="0" destOrd="0" presId="urn:microsoft.com/office/officeart/2005/8/layout/arrow2"/>
    <dgm:cxn modelId="{70F6824F-B80E-4BF7-B157-6B80EBB9C23A}" type="presParOf" srcId="{D0AF44DD-2BF1-45E9-853D-6CB55BFFEB46}" destId="{9B317E4C-0508-429F-9CD0-A704B61ED26E}" srcOrd="1" destOrd="0" presId="urn:microsoft.com/office/officeart/2005/8/layout/arrow2"/>
    <dgm:cxn modelId="{06A78E3D-CFEB-4AA7-B554-3F176AD622C9}" type="presParOf" srcId="{9B317E4C-0508-429F-9CD0-A704B61ED26E}" destId="{34E57198-D8CB-4359-BB28-13D4B2CCDEF0}" srcOrd="0" destOrd="0" presId="urn:microsoft.com/office/officeart/2005/8/layout/arrow2"/>
    <dgm:cxn modelId="{C6E38C9D-09C3-4B1B-A3B7-8804B519A82B}" type="presParOf" srcId="{9B317E4C-0508-429F-9CD0-A704B61ED26E}" destId="{27340077-6643-4AF0-9BA3-98EDE542C19C}" srcOrd="1" destOrd="0" presId="urn:microsoft.com/office/officeart/2005/8/layout/arrow2"/>
    <dgm:cxn modelId="{33589548-5522-4800-AC44-410CEC96F0E9}" type="presParOf" srcId="{9B317E4C-0508-429F-9CD0-A704B61ED26E}" destId="{4337402A-6D8B-4CC7-B43E-67C192AC6361}" srcOrd="2" destOrd="0" presId="urn:microsoft.com/office/officeart/2005/8/layout/arrow2"/>
    <dgm:cxn modelId="{1A96559F-97E3-46D9-AB68-455F13519C69}" type="presParOf" srcId="{9B317E4C-0508-429F-9CD0-A704B61ED26E}" destId="{60C30AD8-366D-4D9E-B84F-FF86454094FA}" srcOrd="3" destOrd="0" presId="urn:microsoft.com/office/officeart/2005/8/layout/arrow2"/>
    <dgm:cxn modelId="{9E96F861-C731-44B8-B683-D36C1ED70325}" type="presParOf" srcId="{9B317E4C-0508-429F-9CD0-A704B61ED26E}" destId="{F8864B70-C48E-4697-885F-8E4C278B737E}" srcOrd="4" destOrd="0" presId="urn:microsoft.com/office/officeart/2005/8/layout/arrow2"/>
    <dgm:cxn modelId="{08C98DD6-41E8-40B5-B640-683A74CBFFBB}" type="presParOf" srcId="{9B317E4C-0508-429F-9CD0-A704B61ED26E}" destId="{94BC889F-522D-4A65-86D6-6B44C393B741}" srcOrd="5" destOrd="0" presId="urn:microsoft.com/office/officeart/2005/8/layout/arrow2"/>
    <dgm:cxn modelId="{98A38608-4771-4C30-BBD1-38BB95703926}" type="presParOf" srcId="{9B317E4C-0508-429F-9CD0-A704B61ED26E}" destId="{03CBC9A4-871E-4521-B76E-FD3D90016AC0}" srcOrd="6" destOrd="0" presId="urn:microsoft.com/office/officeart/2005/8/layout/arrow2"/>
    <dgm:cxn modelId="{EB05F3A4-3465-4A53-9762-882A210D7A13}" type="presParOf" srcId="{9B317E4C-0508-429F-9CD0-A704B61ED26E}" destId="{FE7E840C-5176-4FA9-93AF-04F0FCFAF3A9}" srcOrd="7" destOrd="0" presId="urn:microsoft.com/office/officeart/2005/8/layout/arrow2"/>
    <dgm:cxn modelId="{59F704F4-9C54-4757-9029-559EF00FDBB7}" type="presParOf" srcId="{9B317E4C-0508-429F-9CD0-A704B61ED26E}" destId="{C7185A61-2B26-4105-912B-B243128442D9}" srcOrd="8" destOrd="0" presId="urn:microsoft.com/office/officeart/2005/8/layout/arrow2"/>
    <dgm:cxn modelId="{FDDA98D4-F48F-4BAD-B712-69C8DFA183AB}" type="presParOf" srcId="{9B317E4C-0508-429F-9CD0-A704B61ED26E}" destId="{82E6EF14-3458-4CB1-A965-7BFE7D1E6A8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7FBD7-8BD6-456A-A844-9F6CD0077AB4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1ADF5-BB3E-4690-A689-F0CE8A257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668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ADF5-BB3E-4690-A689-F0CE8A257CA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46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Coastal Ecosystems – many critical ecosystem services</a:t>
            </a:r>
          </a:p>
          <a:p>
            <a:r>
              <a:rPr lang="en-US" sz="1200" dirty="0" smtClean="0"/>
              <a:t>Fisheries</a:t>
            </a:r>
          </a:p>
          <a:p>
            <a:r>
              <a:rPr lang="en-US" sz="1200" dirty="0" smtClean="0"/>
              <a:t>Coastal protection &amp; erosion control</a:t>
            </a:r>
          </a:p>
          <a:p>
            <a:r>
              <a:rPr lang="en-US" sz="1200" dirty="0" smtClean="0"/>
              <a:t>Coastal Water Quality</a:t>
            </a:r>
          </a:p>
          <a:p>
            <a:r>
              <a:rPr lang="en-US" sz="1200" dirty="0" smtClean="0"/>
              <a:t>Livelihoods (tourism etc.)</a:t>
            </a:r>
          </a:p>
          <a:p>
            <a:r>
              <a:rPr lang="en-US" sz="1200" dirty="0" smtClean="0"/>
              <a:t>Cultural value</a:t>
            </a:r>
          </a:p>
          <a:p>
            <a:r>
              <a:rPr lang="en-US" sz="1200" dirty="0" smtClean="0"/>
              <a:t>Food</a:t>
            </a:r>
          </a:p>
          <a:p>
            <a:r>
              <a:rPr lang="en-US" sz="1200" dirty="0" smtClean="0"/>
              <a:t>Biodiversity</a:t>
            </a:r>
          </a:p>
          <a:p>
            <a:r>
              <a:rPr lang="en-US" dirty="0" smtClean="0"/>
              <a:t>Carbon sequestration and storage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439B0-F34E-4DBA-A0A6-0E7CB7224B1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76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1992</a:t>
            </a:r>
          </a:p>
          <a:p>
            <a:r>
              <a:rPr lang="en-US" sz="1200" dirty="0" smtClean="0"/>
              <a:t>“</a:t>
            </a:r>
            <a:r>
              <a:rPr lang="en-US" sz="1200" b="1" dirty="0" smtClean="0"/>
              <a:t>Aware of the role and importance </a:t>
            </a:r>
            <a:r>
              <a:rPr lang="en-US" sz="1200" dirty="0" smtClean="0"/>
              <a:t>in terrestrial and </a:t>
            </a:r>
            <a:r>
              <a:rPr lang="en-US" sz="1200" b="1" dirty="0" smtClean="0"/>
              <a:t>marine ecosystems of sinks and reservoirs </a:t>
            </a:r>
            <a:r>
              <a:rPr lang="en-US" sz="1200" dirty="0" smtClean="0"/>
              <a:t>of greenhouse gases” – PREAMBULA</a:t>
            </a:r>
          </a:p>
          <a:p>
            <a:r>
              <a:rPr lang="en-US" sz="1200" dirty="0" smtClean="0"/>
              <a:t>“</a:t>
            </a:r>
            <a:r>
              <a:rPr lang="en-US" sz="1200" b="1" dirty="0" smtClean="0"/>
              <a:t>Promote sustainable management, and promote and cooperate in the conservation and enhancement</a:t>
            </a:r>
            <a:r>
              <a:rPr lang="en-US" sz="1200" dirty="0" smtClean="0"/>
              <a:t>, as appropriate, of sinks and reservoirs of all 11 greenhouse gases not controlled by the Montreal Protocol, including biomass, forests and </a:t>
            </a:r>
            <a:r>
              <a:rPr lang="en-US" sz="1200" b="1" dirty="0" smtClean="0"/>
              <a:t>oceans</a:t>
            </a:r>
            <a:r>
              <a:rPr lang="en-US" sz="1200" dirty="0" smtClean="0"/>
              <a:t> as well as other terrestrial, </a:t>
            </a:r>
            <a:r>
              <a:rPr lang="en-US" sz="1200" b="1" dirty="0" smtClean="0"/>
              <a:t>coastal and marine ecosystems</a:t>
            </a:r>
            <a:r>
              <a:rPr lang="en-US" sz="1200" dirty="0" smtClean="0"/>
              <a:t>” – ART 4.1(d)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“Cooperate in preparing for </a:t>
            </a:r>
            <a:r>
              <a:rPr lang="en-US" sz="1200" b="1" dirty="0" smtClean="0"/>
              <a:t>adaptation</a:t>
            </a:r>
            <a:r>
              <a:rPr lang="en-US" sz="1200" dirty="0" smtClean="0"/>
              <a:t> to the impacts of climate change; </a:t>
            </a:r>
            <a:r>
              <a:rPr lang="en-US" sz="1200" b="1" dirty="0" smtClean="0"/>
              <a:t>develop and elaborate appropriate  and integrated plans for coastal zone management</a:t>
            </a:r>
            <a:r>
              <a:rPr lang="en-US" sz="1200" dirty="0" smtClean="0"/>
              <a:t>, water resources and agriculture, and for the protection and rehabilitation of areas, particularly in Africa, affected by drought and desertification, as well as floods; ART 4.1(e)</a:t>
            </a:r>
            <a:endParaRPr lang="en-GB" sz="1200" dirty="0" smtClean="0"/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2013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SBSTA 39 “to consider information on </a:t>
            </a:r>
            <a:r>
              <a:rPr lang="en-US" sz="1600" b="1" dirty="0" smtClean="0"/>
              <a:t>the technical and scientific aspects </a:t>
            </a:r>
            <a:r>
              <a:rPr lang="en-US" sz="1200" dirty="0" smtClean="0"/>
              <a:t>of ecosystems with high-carbon reservoirs not covered by other agenda items under the Convention, such </a:t>
            </a:r>
            <a:r>
              <a:rPr lang="en-US" sz="1600" b="1" dirty="0" smtClean="0"/>
              <a:t>as coastal marine ecosystems</a:t>
            </a:r>
            <a:r>
              <a:rPr lang="en-US" sz="1200" dirty="0" smtClean="0"/>
              <a:t>, in the context of wider mitigation and adaptation efforts”.</a:t>
            </a:r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ADF5-BB3E-4690-A689-F0CE8A257CA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714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Of course some caveats</a:t>
            </a:r>
            <a:r>
              <a:rPr lang="en-GB" baseline="0" dirty="0" smtClean="0"/>
              <a:t> with this.</a:t>
            </a:r>
          </a:p>
          <a:p>
            <a:r>
              <a:rPr lang="en-GB" baseline="0" dirty="0" smtClean="0"/>
              <a:t>E.g. no mandatory reporting for wetlands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ADF5-BB3E-4690-A689-F0CE8A257CA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52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ADF5-BB3E-4690-A689-F0CE8A257CA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284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2E5E9-9FB2-46DF-8380-577397C850A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122" name="Slide Number Placeholder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482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5813" indent="-303213" defTabSz="482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8088" indent="-241300" defTabSz="482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2275" indent="-242888" defTabSz="482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4875" indent="-241300" defTabSz="482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2075" indent="-241300" defTabSz="482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9275" indent="-241300" defTabSz="482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6475" indent="-241300" defTabSz="482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3675" indent="-241300" defTabSz="482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DA99F604-5B62-400F-81A3-52B573C5A6D4}" type="slidenum">
              <a:rPr lang="en-US" altLang="en-US" sz="1200">
                <a:latin typeface="Calibri" pitchFamily="34" charset="0"/>
              </a:rPr>
              <a:pPr algn="r"/>
              <a:t>8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51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4" name="Notes Placeholder 2"/>
          <p:cNvSpPr>
            <a:spLocks noGrp="1"/>
          </p:cNvSpPr>
          <p:nvPr>
            <p:ph type="body" idx="1"/>
          </p:nvPr>
        </p:nvSpPr>
        <p:spPr/>
        <p:txBody>
          <a:bodyPr lIns="91418" tIns="45710" rIns="91418" bIns="45710"/>
          <a:lstStyle/>
          <a:p>
            <a:pPr defTabSz="432465">
              <a:spcBef>
                <a:spcPct val="0"/>
              </a:spcBef>
            </a:pPr>
            <a:endParaRPr lang="en-US" altLang="en-US"/>
          </a:p>
        </p:txBody>
      </p:sp>
      <p:sp>
        <p:nvSpPr>
          <p:cNvPr id="5125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 anchor="b"/>
          <a:lstStyle>
            <a:lvl1pPr defTabSz="1047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5813" indent="-303213" defTabSz="1047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8088" indent="-241300" defTabSz="1047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2275" indent="-242888" defTabSz="1047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4875" indent="-241300" defTabSz="1047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2075" indent="-241300" defTabSz="1047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9275" indent="-241300" defTabSz="1047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6475" indent="-241300" defTabSz="1047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3675" indent="-241300" defTabSz="1047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B35FEB9-5D6C-49B4-9499-E0F15870D11E}" type="slidenum">
              <a:rPr lang="fr-FR" altLang="en-US" sz="1200">
                <a:latin typeface="Calibri" pitchFamily="34" charset="0"/>
                <a:ea typeface="MS PGothic" pitchFamily="34" charset="-128"/>
              </a:rPr>
              <a:pPr algn="r"/>
              <a:t>8</a:t>
            </a:fld>
            <a:endParaRPr lang="fr-FR" altLang="en-US" sz="120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3813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Pteropods</a:t>
            </a:r>
            <a:endParaRPr lang="en-GB" dirty="0" smtClean="0"/>
          </a:p>
          <a:p>
            <a:r>
              <a:rPr lang="en-GB" dirty="0" smtClean="0"/>
              <a:t>Open algal ecosystems: Diatoms </a:t>
            </a:r>
          </a:p>
          <a:p>
            <a:r>
              <a:rPr lang="en-GB" dirty="0" smtClean="0"/>
              <a:t>Seaweed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ADF5-BB3E-4690-A689-F0CE8A257CA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592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ADF5-BB3E-4690-A689-F0CE8A257CA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465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1E53-ED40-4E78-8D6B-58DA0236D001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2C1-AF28-4AE6-A9A6-D32389148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34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1E53-ED40-4E78-8D6B-58DA0236D001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2C1-AF28-4AE6-A9A6-D32389148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6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1E53-ED40-4E78-8D6B-58DA0236D001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2C1-AF28-4AE6-A9A6-D32389148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35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1E53-ED40-4E78-8D6B-58DA0236D001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2C1-AF28-4AE6-A9A6-D32389148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9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1E53-ED40-4E78-8D6B-58DA0236D001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2C1-AF28-4AE6-A9A6-D32389148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81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1E53-ED40-4E78-8D6B-58DA0236D001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2C1-AF28-4AE6-A9A6-D32389148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31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1E53-ED40-4E78-8D6B-58DA0236D001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2C1-AF28-4AE6-A9A6-D32389148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56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1E53-ED40-4E78-8D6B-58DA0236D001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2C1-AF28-4AE6-A9A6-D32389148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20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1E53-ED40-4E78-8D6B-58DA0236D001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2C1-AF28-4AE6-A9A6-D32389148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5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1E53-ED40-4E78-8D6B-58DA0236D001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2C1-AF28-4AE6-A9A6-D32389148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77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1E53-ED40-4E78-8D6B-58DA0236D001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2C1-AF28-4AE6-A9A6-D32389148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26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81E53-ED40-4E78-8D6B-58DA0236D001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32C1-AF28-4AE6-A9A6-D32389148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91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ettyimages_84869036.jpg"/>
          <p:cNvPicPr>
            <a:picLocks noChangeAspect="1"/>
          </p:cNvPicPr>
          <p:nvPr/>
        </p:nvPicPr>
        <p:blipFill>
          <a:blip r:embed="rId3">
            <a:lum brigh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5474" y="0"/>
            <a:ext cx="10317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5319099"/>
            <a:ext cx="7380312" cy="1440160"/>
          </a:xfrm>
          <a:solidFill>
            <a:schemeClr val="tx2">
              <a:lumMod val="20000"/>
              <a:lumOff val="80000"/>
              <a:alpha val="64000"/>
            </a:schemeClr>
          </a:solidFill>
        </p:spPr>
        <p:txBody>
          <a:bodyPr>
            <a:noAutofit/>
          </a:bodyPr>
          <a:lstStyle/>
          <a:p>
            <a:pPr algn="r">
              <a:spcBef>
                <a:spcPts val="1200"/>
              </a:spcBef>
            </a:pP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2400" b="1" dirty="0" smtClean="0"/>
              <a:t>Experiences </a:t>
            </a:r>
            <a:r>
              <a:rPr lang="en-US" sz="2400" b="1" dirty="0"/>
              <a:t>on implementation of ecosystem-based approaches to climate change mitigation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GB" sz="2400" b="1" dirty="0" smtClean="0"/>
              <a:t>01 December 2015 – UNFCCC COP21 Paris</a:t>
            </a:r>
            <a:r>
              <a:rPr lang="en-GB" sz="2400" b="1" dirty="0"/>
              <a:t>, </a:t>
            </a:r>
            <a:r>
              <a:rPr lang="en-GB" sz="2400" b="1" dirty="0" smtClean="0"/>
              <a:t>France</a:t>
            </a:r>
            <a:br>
              <a:rPr lang="en-GB" sz="2400" b="1" dirty="0" smtClean="0"/>
            </a:br>
            <a:r>
              <a:rPr lang="en-GB" sz="2400" b="1" dirty="0" err="1" smtClean="0"/>
              <a:t>Dorothée</a:t>
            </a:r>
            <a:r>
              <a:rPr lang="en-GB" sz="2400" b="1" dirty="0" smtClean="0"/>
              <a:t> Herr, GMPP, IUCN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US" sz="3200" b="1" dirty="0" smtClean="0"/>
              <a:t> </a:t>
            </a:r>
            <a:endParaRPr lang="en-GB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15616" y="2253382"/>
            <a:ext cx="7092280" cy="2039714"/>
          </a:xfrm>
          <a:prstGeom prst="rect">
            <a:avLst/>
          </a:prstGeom>
          <a:solidFill>
            <a:schemeClr val="tx2">
              <a:lumMod val="20000"/>
              <a:lumOff val="80000"/>
              <a:alpha val="64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3600" b="1" dirty="0" smtClean="0"/>
              <a:t>Ecosystem-based </a:t>
            </a:r>
            <a:r>
              <a:rPr lang="en-US" sz="3600" b="1" dirty="0"/>
              <a:t>approaches to climate change mitigation in oceans and coastal </a:t>
            </a:r>
            <a:r>
              <a:rPr lang="en-US" sz="3600" b="1" dirty="0" smtClean="0"/>
              <a:t>ecosystems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US" sz="4000" b="1" dirty="0" smtClean="0"/>
              <a:t> 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728" y="5309554"/>
            <a:ext cx="1490377" cy="14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738"/>
            <a:ext cx="925252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cap="small" dirty="0" smtClean="0">
                <a:solidFill>
                  <a:schemeClr val="bg1"/>
                </a:solidFill>
              </a:rPr>
              <a:t>Ocean Blue Carbon and The UNFCCC  </a:t>
            </a:r>
            <a:endParaRPr lang="de-DE" sz="3200" b="1" cap="small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69269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 smtClean="0"/>
              <a:t>Marine </a:t>
            </a:r>
            <a:r>
              <a:rPr lang="en-GB" sz="2400" b="1" dirty="0"/>
              <a:t>ecosystems and </a:t>
            </a:r>
            <a:r>
              <a:rPr lang="en-GB" sz="2400" b="1" dirty="0" smtClean="0"/>
              <a:t>species, </a:t>
            </a:r>
            <a:r>
              <a:rPr lang="en-GB" sz="2000" dirty="0" smtClean="0"/>
              <a:t>incl. </a:t>
            </a:r>
            <a:r>
              <a:rPr lang="en-GB" sz="2000" dirty="0"/>
              <a:t>in the open ocean or deep sea (i.e., corals, kelp, plankton and marine </a:t>
            </a:r>
            <a:r>
              <a:rPr lang="en-GB" sz="2000" dirty="0" smtClean="0"/>
              <a:t>fauna)</a:t>
            </a:r>
          </a:p>
          <a:p>
            <a:r>
              <a:rPr lang="en-GB" sz="2400" b="1" dirty="0"/>
              <a:t>Important role in the carbon cycle </a:t>
            </a:r>
            <a:r>
              <a:rPr lang="en-GB" sz="2000" dirty="0"/>
              <a:t>– only a healthy ocean can maintain its climate </a:t>
            </a:r>
            <a:r>
              <a:rPr lang="en-GB" sz="2000" dirty="0" smtClean="0"/>
              <a:t>services</a:t>
            </a:r>
          </a:p>
          <a:p>
            <a:r>
              <a:rPr lang="en-GB" sz="2400" b="1" dirty="0" smtClean="0"/>
              <a:t>?? Long-term storage</a:t>
            </a:r>
          </a:p>
          <a:p>
            <a:r>
              <a:rPr lang="en-GB" sz="2400" b="1" dirty="0" smtClean="0"/>
              <a:t>?? National carbon balances</a:t>
            </a:r>
            <a:endParaRPr lang="en-GB" sz="2400" b="1" dirty="0"/>
          </a:p>
          <a:p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54" y="614422"/>
            <a:ext cx="2614613" cy="300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230" y="3756899"/>
            <a:ext cx="16192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55" y="5467008"/>
            <a:ext cx="53435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050" y="3756899"/>
            <a:ext cx="239654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496" y="2483405"/>
            <a:ext cx="14573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7068" y="3947309"/>
            <a:ext cx="3928338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As part of the UNFCCC / incentive mechanism??</a:t>
            </a:r>
          </a:p>
          <a:p>
            <a:pPr algn="ctr"/>
            <a:r>
              <a:rPr lang="en-GB" sz="2400" b="1" dirty="0" smtClean="0"/>
              <a:t>We need a thoughtful </a:t>
            </a:r>
            <a:r>
              <a:rPr lang="en-GB" sz="2400" b="1" dirty="0"/>
              <a:t>debate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851" y="6309320"/>
            <a:ext cx="348603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/>
              <a:t>Laffoley</a:t>
            </a:r>
            <a:r>
              <a:rPr lang="en-US" sz="900" dirty="0"/>
              <a:t>, D., Baxter, J. M., </a:t>
            </a:r>
            <a:r>
              <a:rPr lang="en-US" sz="900" dirty="0" err="1"/>
              <a:t>Thevenon</a:t>
            </a:r>
            <a:r>
              <a:rPr lang="en-US" sz="900" dirty="0"/>
              <a:t>, F. and Oliver, J. (editors). 2014. The Significance and Management of Natural Carbon Stores in the Open Ocean. Full report. Gland, Switzerland: IUCN. 124 pp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44931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 descr="2011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/>
          <a:stretch>
            <a:fillRect/>
          </a:stretch>
        </p:blipFill>
        <p:spPr bwMode="auto">
          <a:xfrm>
            <a:off x="1476375" y="462682"/>
            <a:ext cx="29432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41463" y="3140794"/>
            <a:ext cx="3273425" cy="1162050"/>
            <a:chOff x="1541463" y="2781300"/>
            <a:chExt cx="3273425" cy="1162050"/>
          </a:xfrm>
        </p:grpSpPr>
        <p:pic>
          <p:nvPicPr>
            <p:cNvPr id="5147" name="Picture 9" descr="ramsa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463" y="2781300"/>
              <a:ext cx="1143000" cy="116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2898775"/>
              <a:ext cx="2333625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1" name="Straight Connector 20"/>
          <p:cNvCxnSpPr/>
          <p:nvPr/>
        </p:nvCxnSpPr>
        <p:spPr>
          <a:xfrm flipH="1">
            <a:off x="1403350" y="6525344"/>
            <a:ext cx="741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91355" y="6530899"/>
            <a:ext cx="185668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 err="1" smtClean="0">
                <a:latin typeface="+mn-lt"/>
                <a:cs typeface="+mn-cs"/>
              </a:rPr>
              <a:t>Sectoral</a:t>
            </a:r>
            <a:r>
              <a:rPr lang="en-US" sz="1600" b="1" cap="small" dirty="0" smtClean="0">
                <a:latin typeface="+mn-lt"/>
                <a:cs typeface="+mn-cs"/>
              </a:rPr>
              <a:t> Policies</a:t>
            </a:r>
            <a:endParaRPr lang="en-US" sz="1600" b="1" cap="small" dirty="0">
              <a:latin typeface="+mn-lt"/>
              <a:cs typeface="+mn-cs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403350" y="692869"/>
            <a:ext cx="0" cy="583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34441" y="6530899"/>
            <a:ext cx="177937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 smtClean="0">
                <a:latin typeface="+mn-lt"/>
                <a:cs typeface="+mn-cs"/>
              </a:rPr>
              <a:t>Regional Policies</a:t>
            </a:r>
            <a:endParaRPr lang="en-US" sz="1600" b="1" cap="small" dirty="0">
              <a:latin typeface="+mn-lt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5965" y="6519446"/>
            <a:ext cx="168721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 smtClean="0">
                <a:latin typeface="+mn-lt"/>
                <a:cs typeface="+mn-cs"/>
              </a:rPr>
              <a:t>Global Policies</a:t>
            </a:r>
            <a:endParaRPr lang="en-US" sz="1600" b="1" cap="small" dirty="0">
              <a:latin typeface="+mn-lt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941019"/>
            <a:ext cx="1250950" cy="5857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>
                <a:latin typeface="+mn-lt"/>
                <a:cs typeface="+mn-cs"/>
              </a:rPr>
              <a:t>Sustainable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>
                <a:latin typeface="+mn-lt"/>
                <a:cs typeface="+mn-cs"/>
              </a:rPr>
              <a:t>Development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17463" y="3428132"/>
            <a:ext cx="1276351" cy="5857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>
                <a:latin typeface="+mn-lt"/>
                <a:cs typeface="+mn-cs"/>
              </a:rPr>
              <a:t>Biodiversity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>
                <a:latin typeface="+mn-lt"/>
                <a:cs typeface="+mn-cs"/>
              </a:rPr>
              <a:t>Conservation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2161307"/>
            <a:ext cx="773113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>
                <a:latin typeface="+mn-lt"/>
                <a:cs typeface="+mn-cs"/>
              </a:rPr>
              <a:t>Oceans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619844"/>
            <a:ext cx="844550" cy="5857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>
                <a:latin typeface="+mn-lt"/>
                <a:cs typeface="+mn-cs"/>
              </a:rPr>
              <a:t>Climate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small" dirty="0">
                <a:latin typeface="+mn-lt"/>
                <a:cs typeface="+mn-cs"/>
              </a:rPr>
              <a:t>Change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619250" y="4220294"/>
            <a:ext cx="1928813" cy="2225675"/>
            <a:chOff x="1619250" y="3860800"/>
            <a:chExt cx="1928813" cy="2225675"/>
          </a:xfrm>
        </p:grpSpPr>
        <p:pic>
          <p:nvPicPr>
            <p:cNvPr id="514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0" y="4668838"/>
              <a:ext cx="1017588" cy="1417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6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525" y="3860800"/>
              <a:ext cx="1887538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2493094"/>
            <a:ext cx="1206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843807"/>
            <a:ext cx="248285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219700" y="1469157"/>
            <a:ext cx="4213225" cy="2220912"/>
            <a:chOff x="5219700" y="1109663"/>
            <a:chExt cx="4213225" cy="2220912"/>
          </a:xfrm>
        </p:grpSpPr>
        <p:pic>
          <p:nvPicPr>
            <p:cNvPr id="5137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1989138"/>
              <a:ext cx="1908175" cy="81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9700" y="2852738"/>
              <a:ext cx="3024188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250" y="1341438"/>
              <a:ext cx="10874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5988" y="1844675"/>
              <a:ext cx="1538287" cy="54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1" name="Picture 2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538" y="1573213"/>
              <a:ext cx="6477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2" name="Picture 2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9700" y="2349500"/>
              <a:ext cx="2311400" cy="50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3" name="Picture 2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1123950"/>
              <a:ext cx="788987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4" name="Picture 2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6875" y="1109663"/>
              <a:ext cx="514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995988" y="4767476"/>
            <a:ext cx="2036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/>
              <a:t>A multitude of </a:t>
            </a:r>
            <a:endParaRPr lang="en-GB" sz="2400" i="1" dirty="0"/>
          </a:p>
        </p:txBody>
      </p:sp>
      <p:sp>
        <p:nvSpPr>
          <p:cNvPr id="30" name="Rectangle 29"/>
          <p:cNvSpPr/>
          <p:nvPr/>
        </p:nvSpPr>
        <p:spPr>
          <a:xfrm>
            <a:off x="0" y="-15738"/>
            <a:ext cx="925252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cap="small" dirty="0" smtClean="0">
                <a:solidFill>
                  <a:schemeClr val="bg1"/>
                </a:solidFill>
              </a:rPr>
              <a:t>Keeping the Ocean healty and Functionable</a:t>
            </a:r>
            <a:endParaRPr lang="de-DE" sz="3200" b="1" cap="small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76875" y="4220294"/>
            <a:ext cx="2655094" cy="1656978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87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ettyimages_84869036.jpg"/>
          <p:cNvPicPr>
            <a:picLocks noChangeAspect="1"/>
          </p:cNvPicPr>
          <p:nvPr/>
        </p:nvPicPr>
        <p:blipFill>
          <a:blip r:embed="rId3">
            <a:lum brigh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5474" y="0"/>
            <a:ext cx="10317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5319099"/>
            <a:ext cx="7308304" cy="1440160"/>
          </a:xfrm>
          <a:solidFill>
            <a:schemeClr val="tx2">
              <a:lumMod val="20000"/>
              <a:lumOff val="80000"/>
              <a:alpha val="64000"/>
            </a:schemeClr>
          </a:solidFill>
        </p:spPr>
        <p:txBody>
          <a:bodyPr>
            <a:noAutofit/>
          </a:bodyPr>
          <a:lstStyle/>
          <a:p>
            <a:pPr algn="r">
              <a:spcBef>
                <a:spcPts val="1200"/>
              </a:spcBef>
            </a:pP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2400" b="1" dirty="0" smtClean="0"/>
              <a:t>Experiences </a:t>
            </a:r>
            <a:r>
              <a:rPr lang="en-US" sz="2400" b="1" dirty="0"/>
              <a:t>on implementation of ecosystem-based approaches to climate change mitigation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GB" sz="2400" b="1" dirty="0" smtClean="0"/>
              <a:t>01 December 2015 – UNFCCC COP21 Paris</a:t>
            </a:r>
            <a:r>
              <a:rPr lang="en-GB" sz="2400" b="1" dirty="0"/>
              <a:t>, </a:t>
            </a:r>
            <a:r>
              <a:rPr lang="en-GB" sz="2400" b="1" dirty="0" smtClean="0"/>
              <a:t>France</a:t>
            </a:r>
            <a:br>
              <a:rPr lang="en-GB" sz="2400" b="1" dirty="0" smtClean="0"/>
            </a:br>
            <a:r>
              <a:rPr lang="en-GB" sz="2400" b="1" dirty="0" err="1" smtClean="0"/>
              <a:t>Dorothée</a:t>
            </a:r>
            <a:r>
              <a:rPr lang="en-GB" sz="2400" b="1" dirty="0" smtClean="0"/>
              <a:t> Herr, GMPP, IUCN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US" sz="3200" b="1" dirty="0" smtClean="0"/>
              <a:t> </a:t>
            </a:r>
            <a:endParaRPr lang="en-GB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15616" y="2253382"/>
            <a:ext cx="7092280" cy="2039714"/>
          </a:xfrm>
          <a:prstGeom prst="rect">
            <a:avLst/>
          </a:prstGeom>
          <a:solidFill>
            <a:schemeClr val="tx2">
              <a:lumMod val="20000"/>
              <a:lumOff val="80000"/>
              <a:alpha val="64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3600" b="1" dirty="0" smtClean="0"/>
              <a:t>THANK YOU!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US" sz="4000" b="1" dirty="0" smtClean="0"/>
              <a:t> 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728" y="5309554"/>
            <a:ext cx="1490377" cy="14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2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12"/>
          <a:stretch>
            <a:fillRect/>
          </a:stretch>
        </p:blipFill>
        <p:spPr bwMode="auto">
          <a:xfrm>
            <a:off x="-357187" y="0"/>
            <a:ext cx="3536156" cy="391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8234" y="3448433"/>
            <a:ext cx="3429000" cy="3429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0"/>
            <a:ext cx="3881438" cy="344249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9344" y="3434543"/>
            <a:ext cx="3442890" cy="344289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9344" y="-73819"/>
            <a:ext cx="3929063" cy="350281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6875" name="Rectangle 11"/>
          <p:cNvSpPr>
            <a:spLocks/>
          </p:cNvSpPr>
          <p:nvPr/>
        </p:nvSpPr>
        <p:spPr bwMode="auto">
          <a:xfrm>
            <a:off x="976313" y="6508269"/>
            <a:ext cx="8295540" cy="14066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HelveticaNeueLT Std" pitchFamily="-84" charset="0"/>
                <a:ea typeface="HelveticaNeueLT Std" pitchFamily="-84" charset="0"/>
                <a:cs typeface="HelveticaNeueLT Std" pitchFamily="-84" charset="0"/>
                <a:sym typeface="HelveticaNeueLT Std" pitchFamily="-84" charset="0"/>
              </a:rPr>
              <a:t>Photos clockwise from top left: ©  Steve Crooks, ©  CI/photo by Sarah Hoyt, ©  M.A. Mateo, ©  Keith 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HelveticaNeueLT Std" pitchFamily="-84" charset="0"/>
                <a:ea typeface="HelveticaNeueLT Std" pitchFamily="-84" charset="0"/>
                <a:cs typeface="HelveticaNeueLT Std" pitchFamily="-84" charset="0"/>
                <a:sym typeface="HelveticaNeueLT Std" pitchFamily="-84" charset="0"/>
              </a:rPr>
              <a:t>Ellenbogen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HelveticaNeueLT Std" pitchFamily="-84" charset="0"/>
                <a:ea typeface="HelveticaNeueLT Std" pitchFamily="-84" charset="0"/>
                <a:cs typeface="HelveticaNeueLT Std" pitchFamily="-84" charset="0"/>
                <a:sym typeface="HelveticaNeueLT Std" pitchFamily="-84" charset="0"/>
              </a:rPr>
              <a:t>, ©  Jeff 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HelveticaNeueLT Std" pitchFamily="-84" charset="0"/>
                <a:ea typeface="HelveticaNeueLT Std" pitchFamily="-84" charset="0"/>
                <a:cs typeface="HelveticaNeueLT Std" pitchFamily="-84" charset="0"/>
                <a:sym typeface="HelveticaNeueLT Std" pitchFamily="-84" charset="0"/>
              </a:rPr>
              <a:t>Yonover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HelveticaNeueLT Std" pitchFamily="-84" charset="0"/>
                <a:ea typeface="HelveticaNeueLT Std" pitchFamily="-84" charset="0"/>
                <a:cs typeface="HelveticaNeueLT Std" pitchFamily="-84" charset="0"/>
                <a:sym typeface="HelveticaNeueLT Std" pitchFamily="-84" charset="0"/>
              </a:rPr>
              <a:t>, ©  CI/photo by Sarah Hoyt</a:t>
            </a: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0" b="260"/>
          <a:stretch/>
        </p:blipFill>
        <p:spPr bwMode="auto">
          <a:xfrm>
            <a:off x="-1375172" y="3443690"/>
            <a:ext cx="4446984" cy="340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115616" y="2708920"/>
            <a:ext cx="7092280" cy="1080120"/>
          </a:xfrm>
          <a:prstGeom prst="rect">
            <a:avLst/>
          </a:prstGeom>
          <a:solidFill>
            <a:schemeClr val="tx2">
              <a:lumMod val="20000"/>
              <a:lumOff val="80000"/>
              <a:alpha val="64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3600" b="1" dirty="0" smtClean="0"/>
              <a:t>Coastal (carbon) wetlands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US" sz="4000" b="1" dirty="0" smtClean="0"/>
              <a:t>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734552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32" y="559000"/>
            <a:ext cx="3028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7024" y="0"/>
            <a:ext cx="9161024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cap="small" dirty="0">
                <a:solidFill>
                  <a:schemeClr val="bg1"/>
                </a:solidFill>
              </a:rPr>
              <a:t>Coastal Blue Carbon </a:t>
            </a:r>
            <a:r>
              <a:rPr lang="en-US" sz="3200" b="1" cap="small" dirty="0" smtClean="0">
                <a:solidFill>
                  <a:schemeClr val="bg1"/>
                </a:solidFill>
              </a:rPr>
              <a:t>under the UNFCCC - Overview</a:t>
            </a:r>
            <a:endParaRPr lang="en-US" sz="3200" b="1" cap="small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58806948"/>
              </p:ext>
            </p:extLst>
          </p:nvPr>
        </p:nvGraphicFramePr>
        <p:xfrm>
          <a:off x="179512" y="584775"/>
          <a:ext cx="8352928" cy="6100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/>
          <p:cNvSpPr/>
          <p:nvPr/>
        </p:nvSpPr>
        <p:spPr>
          <a:xfrm>
            <a:off x="15766" y="6132839"/>
            <a:ext cx="726306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Aware of the role and importance </a:t>
            </a:r>
            <a:r>
              <a:rPr lang="en-US" sz="2000" dirty="0">
                <a:solidFill>
                  <a:srgbClr val="7030A0"/>
                </a:solidFill>
              </a:rPr>
              <a:t>in </a:t>
            </a:r>
            <a:r>
              <a:rPr lang="en-US" sz="2000" dirty="0" smtClean="0">
                <a:solidFill>
                  <a:srgbClr val="7030A0"/>
                </a:solidFill>
              </a:rPr>
              <a:t>… </a:t>
            </a:r>
            <a:r>
              <a:rPr lang="en-US" sz="2000" b="1" dirty="0" smtClean="0">
                <a:solidFill>
                  <a:srgbClr val="7030A0"/>
                </a:solidFill>
              </a:rPr>
              <a:t>marine and coastal ecosystems </a:t>
            </a:r>
            <a:r>
              <a:rPr lang="en-US" sz="2000" b="1" dirty="0">
                <a:solidFill>
                  <a:srgbClr val="7030A0"/>
                </a:solidFill>
              </a:rPr>
              <a:t>of sinks and reservoirs </a:t>
            </a:r>
            <a:r>
              <a:rPr lang="en-US" sz="2000" dirty="0">
                <a:solidFill>
                  <a:srgbClr val="7030A0"/>
                </a:solidFill>
              </a:rPr>
              <a:t>of </a:t>
            </a:r>
            <a:r>
              <a:rPr lang="en-US" sz="2000" dirty="0" smtClean="0">
                <a:solidFill>
                  <a:srgbClr val="7030A0"/>
                </a:solidFill>
              </a:rPr>
              <a:t>GHGs</a:t>
            </a:r>
            <a:endParaRPr lang="en-GB" sz="20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9754" y="5229200"/>
            <a:ext cx="559745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</a:rPr>
              <a:t>REDD</a:t>
            </a:r>
            <a:r>
              <a:rPr lang="en-GB" sz="2000" dirty="0" smtClean="0">
                <a:solidFill>
                  <a:srgbClr val="002060"/>
                </a:solidFill>
              </a:rPr>
              <a:t> negotiations started - </a:t>
            </a:r>
            <a:r>
              <a:rPr lang="en-GB" sz="2000" b="1" dirty="0" smtClean="0">
                <a:solidFill>
                  <a:srgbClr val="002060"/>
                </a:solidFill>
              </a:rPr>
              <a:t>R</a:t>
            </a:r>
            <a:r>
              <a:rPr lang="en-GB" sz="2000" dirty="0" smtClean="0">
                <a:solidFill>
                  <a:srgbClr val="002060"/>
                </a:solidFill>
              </a:rPr>
              <a:t>educing </a:t>
            </a:r>
            <a:r>
              <a:rPr lang="en-GB" sz="2000" b="1" dirty="0" smtClean="0">
                <a:solidFill>
                  <a:srgbClr val="002060"/>
                </a:solidFill>
              </a:rPr>
              <a:t>E</a:t>
            </a:r>
            <a:r>
              <a:rPr lang="en-GB" sz="2000" dirty="0" smtClean="0">
                <a:solidFill>
                  <a:srgbClr val="002060"/>
                </a:solidFill>
              </a:rPr>
              <a:t>missions </a:t>
            </a:r>
            <a:r>
              <a:rPr lang="en-GB" sz="2000" dirty="0">
                <a:solidFill>
                  <a:srgbClr val="002060"/>
                </a:solidFill>
              </a:rPr>
              <a:t>from </a:t>
            </a:r>
            <a:r>
              <a:rPr lang="en-GB" sz="2000" b="1" dirty="0" smtClean="0">
                <a:solidFill>
                  <a:srgbClr val="002060"/>
                </a:solidFill>
              </a:rPr>
              <a:t>D</a:t>
            </a:r>
            <a:r>
              <a:rPr lang="en-GB" sz="2000" dirty="0" smtClean="0">
                <a:solidFill>
                  <a:srgbClr val="002060"/>
                </a:solidFill>
              </a:rPr>
              <a:t>eforestation </a:t>
            </a:r>
            <a:r>
              <a:rPr lang="en-GB" sz="2000" dirty="0">
                <a:solidFill>
                  <a:srgbClr val="002060"/>
                </a:solidFill>
              </a:rPr>
              <a:t>and forest </a:t>
            </a:r>
            <a:r>
              <a:rPr lang="en-GB" sz="2000" b="1" dirty="0" smtClean="0">
                <a:solidFill>
                  <a:srgbClr val="002060"/>
                </a:solidFill>
              </a:rPr>
              <a:t>D</a:t>
            </a:r>
            <a:r>
              <a:rPr lang="en-GB" sz="2000" dirty="0" smtClean="0">
                <a:solidFill>
                  <a:srgbClr val="002060"/>
                </a:solidFill>
              </a:rPr>
              <a:t>egradation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4379045"/>
            <a:ext cx="464709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rgbClr val="0070C0"/>
                </a:solidFill>
              </a:rPr>
              <a:t>Blue Carbon </a:t>
            </a:r>
            <a:r>
              <a:rPr lang="en-GB" sz="2000" dirty="0" smtClean="0">
                <a:solidFill>
                  <a:srgbClr val="0070C0"/>
                </a:solidFill>
              </a:rPr>
              <a:t>/ Coastal marine ecosystems discussed as sinks and sources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57790" y="3513202"/>
            <a:ext cx="34862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Technical </a:t>
            </a:r>
            <a:r>
              <a:rPr lang="en-US" sz="2000" b="1" dirty="0">
                <a:solidFill>
                  <a:srgbClr val="00B0F0"/>
                </a:solidFill>
              </a:rPr>
              <a:t>and scientific aspects </a:t>
            </a:r>
            <a:endParaRPr lang="en-US" sz="2000" b="1" dirty="0" smtClean="0">
              <a:solidFill>
                <a:srgbClr val="00B0F0"/>
              </a:solidFill>
            </a:endParaRPr>
          </a:p>
          <a:p>
            <a:r>
              <a:rPr lang="en-US" sz="2000" dirty="0" smtClean="0">
                <a:solidFill>
                  <a:srgbClr val="00B0F0"/>
                </a:solidFill>
              </a:rPr>
              <a:t>IPCC Wetlands Supplement</a:t>
            </a:r>
            <a:endParaRPr lang="en-GB" sz="2000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5992" y="2913963"/>
            <a:ext cx="1224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INDCs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738"/>
            <a:ext cx="9252520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cap="small" dirty="0" smtClean="0">
                <a:solidFill>
                  <a:schemeClr val="bg1"/>
                </a:solidFill>
              </a:rPr>
              <a:t>Overview </a:t>
            </a:r>
            <a:r>
              <a:rPr lang="de-DE" sz="3200" b="1" cap="small" dirty="0">
                <a:solidFill>
                  <a:schemeClr val="bg1"/>
                </a:solidFill>
              </a:rPr>
              <a:t>of Incentives &amp; Mechanisms for Coastal Blue Carbon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7" y="1177998"/>
            <a:ext cx="345638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“Reporting” incentives</a:t>
            </a:r>
          </a:p>
          <a:p>
            <a:pPr algn="ctr"/>
            <a:r>
              <a:rPr lang="en-GB" sz="2000" dirty="0" smtClean="0"/>
              <a:t>Supporting/achieving a better national GHG balance</a:t>
            </a:r>
          </a:p>
          <a:p>
            <a:pPr algn="ctr"/>
            <a:r>
              <a:rPr lang="en-GB" sz="2000" dirty="0"/>
              <a:t>Better managed wetlands = less emissions to report</a:t>
            </a:r>
          </a:p>
          <a:p>
            <a:pPr algn="ctr"/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National </a:t>
            </a:r>
            <a:r>
              <a:rPr lang="en-GB" sz="2400" b="1" dirty="0"/>
              <a:t>GHG reports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INDCs</a:t>
            </a:r>
            <a:endParaRPr lang="en-GB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/>
              <a:t>Land Use, Land Use Change and Forestry Sector (LULUCF), incl. </a:t>
            </a:r>
            <a:r>
              <a:rPr lang="en-GB" sz="2000" dirty="0" smtClean="0"/>
              <a:t>REDD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012113" y="4696445"/>
            <a:ext cx="3164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Market incentives</a:t>
            </a:r>
          </a:p>
          <a:p>
            <a:pPr algn="ctr"/>
            <a:r>
              <a:rPr lang="en-GB" sz="2000" dirty="0" smtClean="0"/>
              <a:t>Using the regulatory carbon market</a:t>
            </a:r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/>
              <a:t>CDM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/>
              <a:t>REDD+ (?)</a:t>
            </a:r>
            <a:endParaRPr lang="en-GB" sz="2400" dirty="0"/>
          </a:p>
          <a:p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2449339"/>
            <a:ext cx="345638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“Mechanism” incentives</a:t>
            </a:r>
          </a:p>
          <a:p>
            <a:pPr algn="ctr"/>
            <a:r>
              <a:rPr lang="en-GB" sz="2000" dirty="0"/>
              <a:t>Using mitigation mechanisms to develop national programs and attract funding</a:t>
            </a:r>
          </a:p>
          <a:p>
            <a:pPr algn="ctr"/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REDD+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NAMAs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7141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62096" y="5589240"/>
            <a:ext cx="6045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prstClr val="black"/>
                </a:solidFill>
              </a:rPr>
              <a:t>Incentives to use </a:t>
            </a:r>
            <a:r>
              <a:rPr lang="de-DE" sz="2400" b="1" dirty="0" smtClean="0">
                <a:solidFill>
                  <a:prstClr val="black"/>
                </a:solidFill>
              </a:rPr>
              <a:t>CDM</a:t>
            </a:r>
            <a:endParaRPr lang="en-GB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892830"/>
              </p:ext>
            </p:extLst>
          </p:nvPr>
        </p:nvGraphicFramePr>
        <p:xfrm>
          <a:off x="251520" y="685273"/>
          <a:ext cx="864096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37084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Non Annex I countries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Annex I countries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ts val="12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de-DE" sz="2000" b="1" dirty="0" smtClean="0"/>
                        <a:t>National Communication and reports to UNFCCC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Encouraged</a:t>
                      </a:r>
                      <a:r>
                        <a:rPr lang="de-DE" baseline="0" dirty="0" smtClean="0"/>
                        <a:t> to include wetands in reporting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KP Parties can elect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="1" baseline="0" dirty="0" smtClean="0"/>
                        <a:t>rewetting and drainage </a:t>
                      </a:r>
                      <a:r>
                        <a:rPr lang="de-DE" baseline="0" dirty="0" smtClean="0"/>
                        <a:t>as LULUCF activity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 smtClean="0"/>
                        <a:t>&amp; new IPCC wetlands guidelines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Encouraged</a:t>
                      </a:r>
                      <a:r>
                        <a:rPr lang="de-DE" baseline="0" dirty="0" smtClean="0"/>
                        <a:t> to use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Mandatory</a:t>
                      </a:r>
                      <a:r>
                        <a:rPr lang="de-DE" baseline="0" dirty="0" smtClean="0"/>
                        <a:t> to use (if they chose to elected wetlands as reporting category - KP)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CDM – mangroves only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 project implementers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/>
                        <a:t>Can be used </a:t>
                      </a:r>
                      <a:r>
                        <a:rPr lang="de-DE" sz="1800" b="0" dirty="0" smtClean="0">
                          <a:solidFill>
                            <a:prstClr val="black"/>
                          </a:solidFill>
                        </a:rPr>
                        <a:t>to support mangrove reforestation activities  in developing countries</a:t>
                      </a:r>
                      <a:endParaRPr lang="en-GB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REDD+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Mangroves</a:t>
                      </a:r>
                    </a:p>
                    <a:p>
                      <a:r>
                        <a:rPr lang="en-GB" dirty="0" smtClean="0"/>
                        <a:t>National implementation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&amp; sub national implementation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N/A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NAMAs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Opportunity for</a:t>
                      </a:r>
                      <a:r>
                        <a:rPr lang="en-US" sz="1800" baseline="0" dirty="0" smtClean="0"/>
                        <a:t> s</a:t>
                      </a:r>
                      <a:r>
                        <a:rPr lang="en-US" sz="1800" dirty="0" smtClean="0"/>
                        <a:t>alt marshes, sea grasses, and non-forest mangroves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N/A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INDCs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LULUCF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-15738"/>
            <a:ext cx="925252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cap="small" dirty="0" smtClean="0">
                <a:solidFill>
                  <a:schemeClr val="bg1"/>
                </a:solidFill>
              </a:rPr>
              <a:t>Overview for </a:t>
            </a:r>
            <a:r>
              <a:rPr lang="de-DE" sz="3200" b="1" cap="small" dirty="0">
                <a:solidFill>
                  <a:schemeClr val="bg1"/>
                </a:solidFill>
              </a:rPr>
              <a:t>Coastal Blue Carbon </a:t>
            </a:r>
          </a:p>
        </p:txBody>
      </p:sp>
    </p:spTree>
    <p:extLst>
      <p:ext uri="{BB962C8B-B14F-4D97-AF65-F5344CB8AC3E}">
        <p14:creationId xmlns:p14="http://schemas.microsoft.com/office/powerpoint/2010/main" val="40686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cap="small" dirty="0" smtClean="0">
                <a:latin typeface="+mn-lt"/>
                <a:cs typeface="+mn-cs"/>
              </a:rPr>
              <a:t>What Next?</a:t>
            </a:r>
            <a:endParaRPr lang="en-US" sz="3200" b="1" cap="small" dirty="0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1340768"/>
            <a:ext cx="60452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prstClr val="black"/>
                </a:solidFill>
              </a:rPr>
              <a:t>Overall favourable UNFCCC environment</a:t>
            </a:r>
          </a:p>
          <a:p>
            <a:pPr lvl="0"/>
            <a:r>
              <a:rPr lang="de-DE" sz="2400" b="1" dirty="0">
                <a:solidFill>
                  <a:prstClr val="black"/>
                </a:solidFill>
              </a:rPr>
              <a:t> </a:t>
            </a:r>
            <a:r>
              <a:rPr lang="de-DE" sz="2400" b="1" dirty="0" smtClean="0">
                <a:solidFill>
                  <a:prstClr val="black"/>
                </a:solidFill>
              </a:rPr>
              <a:t>    with „room for improvement“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prstClr val="black"/>
                </a:solidFill>
              </a:rPr>
              <a:t>„Fate“ of wetlands linked to broader LULUCF discussion and overall ambition of Paris agreement  &amp; INDCs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b="1" dirty="0" smtClean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prstClr val="black"/>
                </a:solidFill>
              </a:rPr>
              <a:t>Much to do on national implemenation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</a:rPr>
              <a:t>Technical support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</a:rPr>
              <a:t>Financial support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</a:rPr>
              <a:t>Policy development and planning, linking climate change (adaptation and mitigation) with coastal policies and planning (fisheries, biodiversity, conservation, etc)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prstClr val="black"/>
              </a:solidFill>
            </a:endParaRPr>
          </a:p>
        </p:txBody>
      </p:sp>
      <p:grpSp>
        <p:nvGrpSpPr>
          <p:cNvPr id="6" name="Gruppieren 7"/>
          <p:cNvGrpSpPr>
            <a:grpSpLocks/>
          </p:cNvGrpSpPr>
          <p:nvPr/>
        </p:nvGrpSpPr>
        <p:grpSpPr bwMode="auto">
          <a:xfrm>
            <a:off x="7092950" y="1987550"/>
            <a:ext cx="1819275" cy="4249738"/>
            <a:chOff x="7092280" y="1988064"/>
            <a:chExt cx="1820635" cy="4249248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5026872"/>
              <a:ext cx="1820635" cy="1210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1988064"/>
              <a:ext cx="1820634" cy="2730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945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19" y="-394"/>
            <a:ext cx="65150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Active since 2009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Policy and scientific advise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Upcoming workshops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Negotiations and national implementation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29"/>
            <a:ext cx="1763687" cy="14862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336" y="5728773"/>
            <a:ext cx="5514382" cy="108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92" y="1992154"/>
            <a:ext cx="2788816" cy="36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124" y="1993595"/>
            <a:ext cx="2531157" cy="36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01277"/>
            <a:ext cx="2770589" cy="36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31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file:///C:/Users/Anon/Desktop/GEFBF-1slide_055June15-page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77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1667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772816"/>
            <a:ext cx="78831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Goal … to trace </a:t>
            </a:r>
            <a:r>
              <a:rPr lang="en-GB" sz="2400" dirty="0"/>
              <a:t>the policy, legal, and regulatory context for blue carbon ecosystems </a:t>
            </a:r>
            <a:r>
              <a:rPr lang="en-GB" sz="2400" dirty="0" smtClean="0"/>
              <a:t>in five countries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 Ecuador, Mozambique, Madagascar, Indonesia &amp; UAE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… to </a:t>
            </a:r>
            <a:r>
              <a:rPr lang="en-GB" sz="2400" dirty="0"/>
              <a:t>extrapolate common trends, best practices and opportunities for climate-change-based protection and restoration </a:t>
            </a:r>
            <a:r>
              <a:rPr lang="en-GB" sz="2400" dirty="0" smtClean="0"/>
              <a:t>policies</a:t>
            </a:r>
            <a:endParaRPr lang="en-GB" sz="2400" dirty="0"/>
          </a:p>
        </p:txBody>
      </p:sp>
      <p:pic>
        <p:nvPicPr>
          <p:cNvPr id="3" name="Picture 4" descr="GEFBFLogo-04 copy_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" y="30672"/>
            <a:ext cx="1960305" cy="123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3499" y="72176"/>
            <a:ext cx="65150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 smtClean="0"/>
              <a:t>National policy assessments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Support capacity 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Upscaling and replication</a:t>
            </a:r>
            <a:endParaRPr lang="en-GB" sz="2800" dirty="0"/>
          </a:p>
        </p:txBody>
      </p:sp>
      <p:pic>
        <p:nvPicPr>
          <p:cNvPr id="5" name="Picture 4" descr="12895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3" b="-2880"/>
          <a:stretch/>
        </p:blipFill>
        <p:spPr bwMode="auto">
          <a:xfrm>
            <a:off x="-134810" y="4653424"/>
            <a:ext cx="9309100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794</Words>
  <Application>Microsoft Office PowerPoint</Application>
  <PresentationFormat>On-screen Show (4:3)</PresentationFormat>
  <Paragraphs>129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MS PGothic</vt:lpstr>
      <vt:lpstr>Arial</vt:lpstr>
      <vt:lpstr>Calibri</vt:lpstr>
      <vt:lpstr>HelveticaNeueLT Std</vt:lpstr>
      <vt:lpstr>Wingdings</vt:lpstr>
      <vt:lpstr>Office Theme</vt:lpstr>
      <vt:lpstr>  Experiences on implementation of ecosystem-based approaches to climate change mitigation 01 December 2015 – UNFCCC COP21 Paris, France Dorothée Herr, GMPP, IUCN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Experiences on implementation of ecosystem-based approaches to climate change mitigation 01 December 2015 – UNFCCC COP21 Paris, France Dorothée Herr, GMPP, IUCN  </vt:lpstr>
    </vt:vector>
  </TitlesOfParts>
  <Company>IUCN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IUCN\HerrD</dc:creator>
  <cp:lastModifiedBy>annie cung</cp:lastModifiedBy>
  <cp:revision>118</cp:revision>
  <dcterms:created xsi:type="dcterms:W3CDTF">2015-05-11T10:55:06Z</dcterms:created>
  <dcterms:modified xsi:type="dcterms:W3CDTF">2015-11-30T19:33:07Z</dcterms:modified>
</cp:coreProperties>
</file>